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68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4660"/>
  </p:normalViewPr>
  <p:slideViewPr>
    <p:cSldViewPr snapToGrid="0">
      <p:cViewPr varScale="1">
        <p:scale>
          <a:sx n="69" d="100"/>
          <a:sy n="69" d="100"/>
        </p:scale>
        <p:origin x="6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10-11T02:35:27.968"/>
    </inkml:context>
    <inkml:brush xml:id="br0">
      <inkml:brushProperty name="width" value="0.13333" units="cm"/>
      <inkml:brushProperty name="height" value="0.13333" units="cm"/>
      <inkml:brushProperty name="color" value="#849398"/>
    </inkml:brush>
  </inkml:definitions>
  <inkml:trace contextRef="#ctx0" brushRef="#br0">282 437 10112,'0'-52'0,"26"27"896,-26-27 0,0 27 768,0-1 0,0-25-1664,0 51 128,0-26 2047,0 26 1,0 0-1664,0 26 128,0 51-896,0 0 128,26 51 256,-26 77 0,0 52-128,0-1 0,-26 26 256,26-25 0,0-26-1152,0-26 128,0 0-4991,26-51-1,-26 0 1536</inkml:trace>
  <inkml:trace contextRef="#ctx0" brushRef="#br0" timeOffset="3380.5024">180 2592 12160,'0'-25'0,"-26"-27"512,26 27 0,-26-52 256,1 25 128,-1 1-512,0 0 128,26-1-512,-25 1 0,25 25 1023,-26 1 129,26-1-1152,0 26 0,0 0-512,26 51 128,-1 1 384,1-1 0,0 52 1152,25-26 0,0 0-1024,-25 0 0,0-26-640,-1 0 128,1-25 384,-1-1 128,1-25-768,-26-25 0,26-26 1792,-26-26 128,25 0-1280,1 25 0,0-25 0,-1 0 0,1 0-3200,0 26 129,-1 25-6017</inkml:trace>
  <inkml:trace contextRef="#ctx0" brushRef="#br0" timeOffset="9748.2933">308 180 8704,'0'0'0,"0"0"640,0 0 0,25-25 256,-25-1 128,26 1-768,-26 25 128,0 0 0,0 0 128,0 0 128,0 0 0,-26 51-640,26 0 0,-25 0 128,-1 1 128,1 25-256,-27 0 0,27 25 256,-1-51 0,26 26-1152,-26-25 128,26-1-9088</inkml:trace>
  <inkml:trace contextRef="#ctx0" brushRef="#br0" timeOffset="10093.7714">308 283 4864,'0'0'0,"0"25"0,0-50 0,0-27 1408,26 27 0,-26-27-896,0 1 128,25 26 128,-25-1 128,0 0-128,26 1 128,-26 25-512,0 25 0,0 1 1280,26 25 0,-1 26-1536,1 0-1,0 0-127,-1 26 0,1-26-2559,0 0-1,0 0-4864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10-11T02:35:40.827"/>
    </inkml:context>
    <inkml:brush xml:id="br0">
      <inkml:brushProperty name="width" value="0.13333" units="cm"/>
      <inkml:brushProperty name="height" value="0.13333" units="cm"/>
      <inkml:brushProperty name="color" value="#849398"/>
    </inkml:brush>
  </inkml:definitions>
  <inkml:trace contextRef="#ctx0" brushRef="#br0">129 1848 4864,'26'-26'0,"25"0"0,-51 26 0,-26 0 1536,26 26 0,0-52 128,26 26 128,0-51-1152,25 0 0,0-26-384,78-52 0,-1-25 0,26-25 0,26-1-128,-1 26 128,-25 0 896,0 0 127,-26 52-3838,-25-1-1,25 0-4864</inkml:trace>
  <inkml:trace contextRef="#ctx0" brushRef="#br0" timeOffset="1140.5442">1438 180 6528,'25'0'0,"26"0"256,-51 0 0,-25-26 640,25 26 0,-26-25-768,26 25 0,0 0 128,26-26 128,-1 26 0,1 0 0,0-26-384,-1 26 0,1 0 128,25 0 0,1 0-128,-27-25 0,27 25 128,-27 0 0,1 0 0,-1-26 0,27 26-128,-27 0 128,1-26 128,0 26 128,-26 0-256,0 26 0,0-26-128,0 26 128,-26 25 0,0 0 0,-25 1 0,25-1 0,1 51 0,-1-25 0,-25 0-9600</inkml:trace>
  <inkml:trace contextRef="#ctx0" brushRef="#br0" timeOffset="1995.1088">257 1360 6784,'25'26'0,"1"-1"0,-26-25 128,-26 0 256,26 0 0,0 0-128,-25 0 128,-1 26 256,1 25 128,-1 1-128,0 25 0,1-26-256,-27 26 128,52-26-384,-25 26 128,-1-25-256,26-27 128,0 1 0,-26 0 0,26-26 256,26 0 0,0 0-128,25-26 128,0 0-384,1 1 128,-27-1-128,26 26 128,1-26-128,-1 26 0,26-25-6784,-26 50-640,1-25 9600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10-11T02:37:06.718"/>
    </inkml:context>
    <inkml:brush xml:id="br0">
      <inkml:brushProperty name="width" value="0.13333" units="cm"/>
      <inkml:brushProperty name="height" value="0.13333" units="cm"/>
      <inkml:brushProperty name="color" value="#849398"/>
    </inkml:brush>
  </inkml:definitions>
  <inkml:trace contextRef="#ctx0" brushRef="#br0">78 103 7040,'51'0'0,"-25"0"2560,25 26 0,-26 0-2560,27-1 128,-1 52 128,52 26 0,51 77 384,-26-1 128,51 52-768,-25 26 128,0-1-6144,26 27 128,-26-1 6016</inkml:trace>
  <inkml:trace contextRef="#ctx0" brushRef="#br0" timeOffset="1267.0223">1180 1899 7424,'26'26'0,"-26"-26"0,26 0 0,-1 26 0,27-26 128,-1 25-128,0 1 128,1 0-128,-1-26 128,0 25-128,1-25 0,-27 26 0,1-26 128,-26 0 0,26 0 128,-26-26-256,0 1 0,0-52 384,-26 25 128,0-25-128,26 26 0,-25 0-3712,25-1 128,-26 1 1792</inkml:trace>
  <inkml:trace contextRef="#ctx0" brushRef="#br0" timeOffset="3558.6166">0 0 3712,'26'0'0,"25"26"768,-51-26 128,0-26 384,0 26 0,-25 0-1024,50 26 128,1 25-256,0 1 128,-1-1-256,27 26 128,-27 0 0,27 0 0,-27 0-1408,1-26 128,-1 26-3328</inkml:trace>
  <inkml:trace contextRef="#ctx0" brushRef="#br0" timeOffset="3869.7145">78 0 6016,'0'0'0,"25"26"256,1-26 0,25 0 384,1 26 0,-27-26-384,52 51 128,0-25-256,0 25 128,-25-25-6528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1568-2D7C-41AE-84FC-1D8F8A00F1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0D52EB-2758-42EC-B571-8B9AAF4BE0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6C68D-AD27-433B-B1A5-9C3A4E8CC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77E4D-C412-466B-8DF1-7517D0AB1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CDEA3-F741-4D63-BD19-B5CC4C951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1652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3E371-B5F8-4CF0-BB09-96365EFC8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997535-37D6-47CC-82F5-182C845EF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4A6D2-C126-485F-97CC-EF7692BCE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63863-F946-49B9-920E-0CDFDD5B5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F4560-2442-4E08-A360-3C9CBDC5C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4894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C0AEC-BB5E-4A9F-B7D1-DA4E2D312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30E25-6A55-4503-8F41-78952A9D52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C6C07-C70C-4617-B780-413E53597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ECA61-BAA6-45F7-82B1-358C3D281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8B1D5-C7EF-4AF2-B51F-B9E77D3F3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191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4B805-C307-431F-B12E-7DA08C14A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8C314-6E67-4992-B66B-6F9DDC5DC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0EE55-481F-474F-ADD8-4588EA086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764F5-910F-4FCF-BE5D-06A0722CA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6627F-3AA2-424A-80C6-C1910A25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3196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F4A12-7C77-49F5-9ED1-858A4B49F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669D0-D4B5-4A3B-A165-AE09536A4E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D382C-656D-4488-904C-FD8F91653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2521C-58C5-4DEC-A76F-0B485FBE6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F5760-840B-485F-B04E-9EE6FF2BD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9525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1D3F0-8890-4B2F-802C-3DCA9B800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0BA25-5D21-4391-88C2-C808BBD2D1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4BFC37-2621-4E04-8DA5-6B3DF072C7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83BB6-36B0-4D29-A445-3D2311476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1BBDDF-E6CA-4CB9-87CA-A4CB96AF3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E7E9AE-F2F3-4321-A502-70E89E66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95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23A37-F419-46CD-AA3C-2B9C30A95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83295-BBB1-45B0-B573-0E86F9048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9C58AE-81C5-43B3-AEE5-AADFF473A7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0252F-8F0F-4960-B1B5-9381712CC3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14033-1F78-4D86-8CEC-E5FC4C6126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412E04-497F-45D7-BA01-3CF15951A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EE6918-0F00-4450-8FFD-93FCCFD1E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9618A0-ACE3-4F98-9497-46CA03908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177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03CF9-28F9-46ED-834A-C5C411BC1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A16C1B-4E8E-497F-A106-E146192BA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8617A-3471-4BC9-9F51-E2423E3A9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CEEBCF-E0A4-46FA-AD74-7A17BDE6B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695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6C73FB-3E1C-4BD5-BA12-E067B0230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111E27-F3A5-4BAE-8BC3-326EA4F83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52DD0-FBC8-4F70-94D6-5829BCB51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3702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D00E-93D0-48E1-8975-5472AA624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82F07-D06E-408E-8A64-E4AF5C342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1C6AC-DE6E-40F5-B11F-54899FD70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A63BE-7306-4FC8-910F-1BC6383E9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6C9BF2-76D4-4EB5-B257-04F686D7B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E1849B-98D6-4145-B80E-DC67C2900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266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FB0FE-F18B-452C-938A-167EB6288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799A94-CFBB-4EF5-B578-5C2EEB45B9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491FA-8E1E-4C0A-B793-45F1DAFF1D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2EB704-20BE-4483-B3ED-74B479BA0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E35B2-99C8-46AE-9B90-DED30C61E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DD61BC-314F-4E5F-9D41-C40C885BE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2240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CAE4A3-2D1F-4EE3-83FE-2F44739D2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ED2544-BB0D-472E-AADD-D4E03FE53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35E18-5DA5-4E7D-BF6C-7B268985F2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9759E-9040-4D24-BDF9-18CA90716914}" type="datetimeFigureOut">
              <a:rPr lang="en-CA" smtClean="0"/>
              <a:t>2017-10-10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F78C1-6AF6-4E05-92E0-B21174F825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6C78D-8553-4BC0-8E79-A626EA5E9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AF2B8-994D-47ED-8CDE-A07921936F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180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customXml" Target="../ink/ink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svg"/><Relationship Id="rId15" Type="http://schemas.openxmlformats.org/officeDocument/2006/relationships/image" Target="../media/image13.png"/><Relationship Id="rId10" Type="http://schemas.openxmlformats.org/officeDocument/2006/relationships/customXml" Target="../ink/ink1.xml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0887117-E64F-4D7E-A856-65004ADF8A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Web Scraping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F6EBC41-E587-45FD-BB4C-4D8325BE9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85310" y="3703779"/>
            <a:ext cx="6982690" cy="1618673"/>
          </a:xfrm>
        </p:spPr>
        <p:txBody>
          <a:bodyPr/>
          <a:lstStyle/>
          <a:p>
            <a:pPr algn="l"/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 • demo • resources</a:t>
            </a:r>
          </a:p>
          <a:p>
            <a:pPr algn="l"/>
            <a:endParaRPr lang="en-CA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03B2B7D-06F2-4C9F-B995-744921C1B008}"/>
              </a:ext>
            </a:extLst>
          </p:cNvPr>
          <p:cNvCxnSpPr>
            <a:cxnSpLocks/>
          </p:cNvCxnSpPr>
          <p:nvPr/>
        </p:nvCxnSpPr>
        <p:spPr>
          <a:xfrm>
            <a:off x="3786907" y="4294909"/>
            <a:ext cx="831274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515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0E2E38-72C8-4D57-B6D1-C902FE5B6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27" y="184727"/>
            <a:ext cx="6170408" cy="5217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8CDDCC-98E3-4EE0-B085-43127EAFF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765" y="1283855"/>
            <a:ext cx="7406986" cy="5043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8449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02F7B0-CDAA-4F35-89A1-0C6454B4F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" y="1162050"/>
            <a:ext cx="1143952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39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039DB7-2312-42DC-B4B6-4AA52B1EB2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Install python 3.6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7A5B83-4DC1-4231-9E26-E26B159E2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86869"/>
            <a:ext cx="2398071" cy="16851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A22DD9-F828-4E58-80A1-BF4F81BB8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771" y="1481137"/>
            <a:ext cx="7991475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997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039DB7-2312-42DC-B4B6-4AA52B1EB2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Installing other modules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6A0E30-8A3A-4D44-ADBC-3011C1D61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198" y="2314213"/>
            <a:ext cx="10220325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30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C808058-1912-4F69-82FD-7AF3F032A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93" y="343603"/>
            <a:ext cx="11693240" cy="602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94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0CCDAD5-400C-4BC6-8F09-AC7138CF2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09" y="1096066"/>
            <a:ext cx="11640605" cy="503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143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1A895DF-25F1-45A7-A383-A533196CE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5" y="1522807"/>
            <a:ext cx="11609574" cy="398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96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EA9C8A-91BA-4E27-B3A1-535F954E4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127" y="2145735"/>
            <a:ext cx="10945091" cy="220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77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939E6D-7EE7-4522-96A6-CDD91CB49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484" y="1344322"/>
            <a:ext cx="8515062" cy="22500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2C14EA-3FC0-42A0-A102-CA7B89BD7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665" y="4060969"/>
            <a:ext cx="9410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808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3F8161-B4EE-45AF-8430-FA07DF7C4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433" y="304800"/>
            <a:ext cx="8470003" cy="5635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17B3AB-BAC5-4ACA-8FE2-E9C39B6BE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6796" y="4853566"/>
            <a:ext cx="6667500" cy="1381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710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FEB55-6CA9-4E21-B6E5-39557D9B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1000"/>
              </a:spcBef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C0796-889A-41B7-B71B-862A834D7E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Yet another way of obtaining data</a:t>
            </a:r>
          </a:p>
          <a:p>
            <a:pPr marL="0" indent="0">
              <a:buNone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is not always downloadable</a:t>
            </a: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is scattered around webpages</a:t>
            </a: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doesn’t exist</a:t>
            </a: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Automate monotonous tasks</a:t>
            </a:r>
          </a:p>
          <a:p>
            <a:pPr>
              <a:buFontTx/>
              <a:buChar char="-"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440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CB6A21-764E-4CE2-9D0F-144E66511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737" y="415491"/>
            <a:ext cx="4200525" cy="4733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53DD51-0C66-4FB9-A977-88FA00AC0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9999" y="1660880"/>
            <a:ext cx="9198738" cy="4521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4647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DA5C78-1EE6-4A48-BC24-4908B2002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08" y="271895"/>
            <a:ext cx="10918393" cy="634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288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8AD493-14A7-4F9C-A712-BCFF0A761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2" y="528353"/>
            <a:ext cx="11525639" cy="579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8233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64B10A-C455-4B55-B1EB-13B694038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6" y="226937"/>
            <a:ext cx="11628582" cy="626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107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A60E41-6EFB-4F28-AE52-4ED13CCB8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409286"/>
            <a:ext cx="1150620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939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96E1822-B196-46A3-9312-7DB662916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168" y="485921"/>
            <a:ext cx="9334500" cy="6953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C427EF-ECE7-4E10-837C-F875965A7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96" y="1360302"/>
            <a:ext cx="10976643" cy="45232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39C4FB-1BB5-409E-B8D7-792CE96C2A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563" y="4641907"/>
            <a:ext cx="5248175" cy="1874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36602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02920-EFB6-4278-BF56-7B07A76A8635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Data Journalist </a:t>
            </a:r>
            <a:r>
              <a:rPr lang="en-C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by Fred Vallance-Jones and David McKie</a:t>
            </a: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Internet</a:t>
            </a:r>
          </a:p>
          <a:p>
            <a:pPr lvl="1">
              <a:buFontTx/>
              <a:buChar char="-"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Google</a:t>
            </a:r>
          </a:p>
          <a:p>
            <a:pPr lvl="1">
              <a:buFontTx/>
              <a:buChar char="-"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YouTube</a:t>
            </a:r>
          </a:p>
          <a:p>
            <a:pPr lvl="1">
              <a:buFontTx/>
              <a:buChar char="-"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w3schools.com</a:t>
            </a:r>
          </a:p>
          <a:p>
            <a:pPr lvl="1">
              <a:buFontTx/>
              <a:buChar char="-"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topics to look into</a:t>
            </a:r>
          </a:p>
          <a:p>
            <a:pPr lvl="1">
              <a:buFontTx/>
              <a:buChar char="-"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APIs</a:t>
            </a:r>
          </a:p>
          <a:p>
            <a:pPr lvl="1">
              <a:buFontTx/>
              <a:buChar char="-"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Web development</a:t>
            </a:r>
          </a:p>
          <a:p>
            <a:pPr marL="0" indent="0">
              <a:buNone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5A373F1-F41F-427F-A3D4-081E2431C790}"/>
              </a:ext>
            </a:extLst>
          </p:cNvPr>
          <p:cNvSpPr txBox="1">
            <a:spLocks/>
          </p:cNvSpPr>
          <p:nvPr/>
        </p:nvSpPr>
        <p:spPr>
          <a:xfrm>
            <a:off x="838200" y="665018"/>
            <a:ext cx="10515600" cy="10256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7516476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0ECA31-4EE7-49AF-AAB4-EA9B7C7EC97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Refer to the book. It’s a good read!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01A2A47-E610-4A89-AB75-67F9C165B9CD}"/>
              </a:ext>
            </a:extLst>
          </p:cNvPr>
          <p:cNvSpPr txBox="1">
            <a:spLocks/>
          </p:cNvSpPr>
          <p:nvPr/>
        </p:nvSpPr>
        <p:spPr>
          <a:xfrm>
            <a:off x="838200" y="665018"/>
            <a:ext cx="10515600" cy="10256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Ethics</a:t>
            </a:r>
          </a:p>
        </p:txBody>
      </p:sp>
    </p:spTree>
    <p:extLst>
      <p:ext uri="{BB962C8B-B14F-4D97-AF65-F5344CB8AC3E}">
        <p14:creationId xmlns:p14="http://schemas.microsoft.com/office/powerpoint/2010/main" val="39680315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0ECA31-4EE7-49AF-AAB4-EA9B7C7EC97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•••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01A2A47-E610-4A89-AB75-67F9C165B9CD}"/>
              </a:ext>
            </a:extLst>
          </p:cNvPr>
          <p:cNvSpPr txBox="1">
            <a:spLocks/>
          </p:cNvSpPr>
          <p:nvPr/>
        </p:nvSpPr>
        <p:spPr>
          <a:xfrm>
            <a:off x="838200" y="665018"/>
            <a:ext cx="10515600" cy="10256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115783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D2551-C6F1-4833-95CE-BB65A15A9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3BF30-E8B5-40D5-8392-A75FF26CD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What’s a program</a:t>
            </a:r>
          </a:p>
          <a:p>
            <a:pPr marL="0" indent="0">
              <a:buNone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Websites</a:t>
            </a:r>
            <a:r>
              <a:rPr lang="en-C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HTML • CSS</a:t>
            </a: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Programming Languages </a:t>
            </a:r>
            <a:r>
              <a:rPr lang="en-C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JAVASCRIPT • PYTHON</a:t>
            </a:r>
            <a:endParaRPr lang="en-C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Webservers</a:t>
            </a:r>
            <a:r>
              <a:rPr lang="en-C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APIs</a:t>
            </a:r>
            <a:endParaRPr lang="en-C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</a:t>
            </a:r>
            <a:r>
              <a:rPr lang="en-C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JSON • XML</a:t>
            </a:r>
          </a:p>
        </p:txBody>
      </p:sp>
    </p:spTree>
    <p:extLst>
      <p:ext uri="{BB962C8B-B14F-4D97-AF65-F5344CB8AC3E}">
        <p14:creationId xmlns:p14="http://schemas.microsoft.com/office/powerpoint/2010/main" val="3803577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359FC-8F36-4DF7-8E82-ED2191D2F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95618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HTML</a:t>
            </a:r>
          </a:p>
          <a:p>
            <a:pPr marL="0" indent="0">
              <a:buNone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CA" sz="2000" dirty="0"/>
              <a:t>Hypertext Markup Language</a:t>
            </a:r>
          </a:p>
          <a:p>
            <a:pPr marL="0" indent="0">
              <a:buNone/>
            </a:pPr>
            <a:r>
              <a:rPr lang="en-US" sz="2000" dirty="0"/>
              <a:t>HTML Tags (keywords)</a:t>
            </a:r>
          </a:p>
          <a:p>
            <a:pPr marL="0" indent="0">
              <a:buNone/>
            </a:pPr>
            <a:r>
              <a:rPr lang="en-US" sz="2000" dirty="0"/>
              <a:t>Tag Attributes</a:t>
            </a:r>
            <a:endParaRPr lang="en-CA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8EDA03-0DFB-41DE-9006-EB877D06D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509" y="1825625"/>
            <a:ext cx="6400800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359FC-8F36-4DF7-8E82-ED2191D2F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95618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JAVASCRIPT</a:t>
            </a:r>
          </a:p>
          <a:p>
            <a:pPr marL="0" indent="0">
              <a:buNone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CA" sz="2000" dirty="0"/>
              <a:t>Complementary to HTML</a:t>
            </a:r>
          </a:p>
          <a:p>
            <a:pPr marL="0" indent="0">
              <a:buNone/>
            </a:pPr>
            <a:r>
              <a:rPr lang="en-US" sz="2000" dirty="0"/>
              <a:t>Interactive Webpages</a:t>
            </a:r>
          </a:p>
          <a:p>
            <a:pPr marL="0" indent="0">
              <a:buNone/>
            </a:pPr>
            <a:r>
              <a:rPr lang="en-US" sz="2000" dirty="0"/>
              <a:t>Dynamic Webpages</a:t>
            </a:r>
            <a:endParaRPr lang="en-CA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AD7063-9D1D-4095-A0F6-381527B3A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802" y="1825625"/>
            <a:ext cx="370522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93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359FC-8F36-4DF7-8E82-ED2191D2F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95618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Webservers</a:t>
            </a:r>
          </a:p>
          <a:p>
            <a:pPr marL="0" indent="0">
              <a:buNone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CA" sz="2000" dirty="0"/>
              <a:t>Remote computers that provide webpages and data</a:t>
            </a:r>
          </a:p>
          <a:p>
            <a:pPr marL="0" indent="0">
              <a:buNone/>
            </a:pPr>
            <a:r>
              <a:rPr lang="en-CA" sz="2000" dirty="0"/>
              <a:t>MySQL runs on a server</a:t>
            </a:r>
          </a:p>
        </p:txBody>
      </p:sp>
      <p:pic>
        <p:nvPicPr>
          <p:cNvPr id="23" name="Graphic 22" descr="Computer">
            <a:extLst>
              <a:ext uri="{FF2B5EF4-FFF2-40B4-BE49-F238E27FC236}">
                <a16:creationId xmlns:a16="http://schemas.microsoft.com/office/drawing/2014/main" id="{AA4302B1-F467-40B3-8783-F9F066C2C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63053" y="1825625"/>
            <a:ext cx="1337236" cy="1337236"/>
          </a:xfrm>
          <a:prstGeom prst="rect">
            <a:avLst/>
          </a:prstGeom>
        </p:spPr>
      </p:pic>
      <p:pic>
        <p:nvPicPr>
          <p:cNvPr id="25" name="Graphic 24" descr="Laptop">
            <a:extLst>
              <a:ext uri="{FF2B5EF4-FFF2-40B4-BE49-F238E27FC236}">
                <a16:creationId xmlns:a16="http://schemas.microsoft.com/office/drawing/2014/main" id="{5C2B5113-1400-4DCF-827C-4A85A593B6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04875" y="4174113"/>
            <a:ext cx="914400" cy="914400"/>
          </a:xfrm>
          <a:prstGeom prst="rect">
            <a:avLst/>
          </a:prstGeom>
        </p:spPr>
      </p:pic>
      <p:pic>
        <p:nvPicPr>
          <p:cNvPr id="27" name="Graphic 26" descr="Monitor">
            <a:extLst>
              <a:ext uri="{FF2B5EF4-FFF2-40B4-BE49-F238E27FC236}">
                <a16:creationId xmlns:a16="http://schemas.microsoft.com/office/drawing/2014/main" id="{4F32F5E4-ABC4-4525-9BFF-5221460B0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16145" y="3627219"/>
            <a:ext cx="914400" cy="914400"/>
          </a:xfrm>
          <a:prstGeom prst="rect">
            <a:avLst/>
          </a:prstGeom>
        </p:spPr>
      </p:pic>
      <p:pic>
        <p:nvPicPr>
          <p:cNvPr id="29" name="Graphic 28" descr="Smart Phone">
            <a:extLst>
              <a:ext uri="{FF2B5EF4-FFF2-40B4-BE49-F238E27FC236}">
                <a16:creationId xmlns:a16="http://schemas.microsoft.com/office/drawing/2014/main" id="{1B1393DD-8927-4EB7-AE23-DBB9BB899C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88347" y="3811947"/>
            <a:ext cx="546894" cy="54689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17DA558D-C336-4F19-9444-2577474A4B0D}"/>
                  </a:ext>
                </a:extLst>
              </p14:cNvPr>
              <p14:cNvContentPartPr/>
              <p14:nvPr/>
            </p14:nvContentPartPr>
            <p14:xfrm>
              <a:off x="7361339" y="3047804"/>
              <a:ext cx="213120" cy="97944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17DA558D-C336-4F19-9444-2577474A4B0D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337178" y="3024047"/>
                <a:ext cx="261081" cy="10269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79686DAE-047B-415C-BE4C-DCD1F70BD7DC}"/>
                  </a:ext>
                </a:extLst>
              </p14:cNvPr>
              <p14:cNvContentPartPr/>
              <p14:nvPr/>
            </p14:nvContentPartPr>
            <p14:xfrm>
              <a:off x="6169739" y="2964764"/>
              <a:ext cx="720720" cy="720720"/>
            </p14:xfrm>
          </p:contentPart>
        </mc:Choice>
        <mc:Fallback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79686DAE-047B-415C-BE4C-DCD1F70BD7D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145979" y="2941004"/>
                <a:ext cx="768600" cy="76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94" name="Ink 93">
                <a:extLst>
                  <a:ext uri="{FF2B5EF4-FFF2-40B4-BE49-F238E27FC236}">
                    <a16:creationId xmlns:a16="http://schemas.microsoft.com/office/drawing/2014/main" id="{F80DDCBA-C111-4758-9D0C-AD86018C674C}"/>
                  </a:ext>
                </a:extLst>
              </p14:cNvPr>
              <p14:cNvContentPartPr/>
              <p14:nvPr/>
            </p14:nvContentPartPr>
            <p14:xfrm>
              <a:off x="8081716" y="2964764"/>
              <a:ext cx="609840" cy="748680"/>
            </p14:xfrm>
          </p:contentPart>
        </mc:Choice>
        <mc:Fallback>
          <p:pic>
            <p:nvPicPr>
              <p:cNvPr id="94" name="Ink 93">
                <a:extLst>
                  <a:ext uri="{FF2B5EF4-FFF2-40B4-BE49-F238E27FC236}">
                    <a16:creationId xmlns:a16="http://schemas.microsoft.com/office/drawing/2014/main" id="{F80DDCBA-C111-4758-9D0C-AD86018C674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057956" y="2941008"/>
                <a:ext cx="657720" cy="7961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140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359FC-8F36-4DF7-8E82-ED2191D2F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95618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JSON/XML</a:t>
            </a:r>
          </a:p>
          <a:p>
            <a:pPr marL="0" indent="0">
              <a:buNone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C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JavaScript Object Notation</a:t>
            </a:r>
          </a:p>
          <a:p>
            <a:pPr marL="0" indent="0">
              <a:buNone/>
            </a:pPr>
            <a:r>
              <a:rPr lang="en-C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Organised data</a:t>
            </a:r>
          </a:p>
          <a:p>
            <a:pPr marL="0" indent="0">
              <a:buNone/>
            </a:pPr>
            <a:r>
              <a:rPr lang="en-C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Accessible to browsers</a:t>
            </a:r>
          </a:p>
        </p:txBody>
      </p:sp>
      <p:pic>
        <p:nvPicPr>
          <p:cNvPr id="179" name="Picture 178">
            <a:extLst>
              <a:ext uri="{FF2B5EF4-FFF2-40B4-BE49-F238E27FC236}">
                <a16:creationId xmlns:a16="http://schemas.microsoft.com/office/drawing/2014/main" id="{C582C7EC-DD59-4777-8F25-ABB12A893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178" y="1825625"/>
            <a:ext cx="4600575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172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840CDD8-504C-4628-961E-60CCBE138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‘Demo’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EE2C009-814C-4329-AAB4-E8A2018FC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did I do??</a:t>
            </a:r>
          </a:p>
          <a:p>
            <a:pPr marL="0" indent="0">
              <a:buNone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Gather information about all the course</a:t>
            </a: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Find out how many of these courses require textbooks</a:t>
            </a:r>
          </a:p>
          <a:p>
            <a:pPr lvl="1">
              <a:buFontTx/>
              <a:buChar char="-"/>
            </a:pPr>
            <a:r>
              <a:rPr lang="en-C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Gather information about the textbooks</a:t>
            </a:r>
          </a:p>
          <a:p>
            <a:pPr lvl="1">
              <a:buFontTx/>
              <a:buChar char="-"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70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80E8F-C176-43C6-8180-E5C03B126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Analyze the websites</a:t>
            </a:r>
          </a:p>
          <a:p>
            <a:pPr marL="457200" lvl="1" indent="0">
              <a:buNone/>
            </a:pPr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Carleton University</a:t>
            </a:r>
          </a:p>
          <a:p>
            <a:pPr lvl="1">
              <a:buFontTx/>
              <a:buChar char="-"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Bookstore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A9452F-2EA8-4653-8F1A-B43DCD342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8253" y="1267977"/>
            <a:ext cx="4572000" cy="2202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00944F-934C-44C0-9029-9EEF3E635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472" y="2758496"/>
            <a:ext cx="5231068" cy="2672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8539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oboto">
      <a:majorFont>
        <a:latin typeface="Roboto Light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174</Words>
  <Application>Microsoft Office PowerPoint</Application>
  <PresentationFormat>Widescreen</PresentationFormat>
  <Paragraphs>61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Roboto Light</vt:lpstr>
      <vt:lpstr>Office Theme</vt:lpstr>
      <vt:lpstr>Web Scraping</vt:lpstr>
      <vt:lpstr>Why</vt:lpstr>
      <vt:lpstr>Intro</vt:lpstr>
      <vt:lpstr>PowerPoint Presentation</vt:lpstr>
      <vt:lpstr>PowerPoint Presentation</vt:lpstr>
      <vt:lpstr>PowerPoint Presentation</vt:lpstr>
      <vt:lpstr>PowerPoint Presentation</vt:lpstr>
      <vt:lpstr>‘Demo’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Scraping</dc:title>
  <dc:creator>M Zeeshan</dc:creator>
  <cp:lastModifiedBy>M Zeeshan</cp:lastModifiedBy>
  <cp:revision>28</cp:revision>
  <dcterms:created xsi:type="dcterms:W3CDTF">2017-10-11T00:29:20Z</dcterms:created>
  <dcterms:modified xsi:type="dcterms:W3CDTF">2017-10-11T05:51:31Z</dcterms:modified>
</cp:coreProperties>
</file>